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4-1.png>
</file>

<file path=ppt/media/image-5-1.png>
</file>

<file path=ppt/media/image-6-1.png>
</file>

<file path=ppt/media/image-7-1.png>
</file>

<file path=ppt/media/image-7-10.png>
</file>

<file path=ppt/media/image-7-11.png>
</file>

<file path=ppt/media/image-7-12.svg>
</file>

<file path=ppt/media/image-7-2.png>
</file>

<file path=ppt/media/image-7-3.svg>
</file>

<file path=ppt/media/image-7-4.png>
</file>

<file path=ppt/media/image-7-5.png>
</file>

<file path=ppt/media/image-7-6.svg>
</file>

<file path=ppt/media/image-7-7.png>
</file>

<file path=ppt/media/image-7-8.png>
</file>

<file path=ppt/media/image-7-9.sv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sv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svg"/><Relationship Id="rId7" Type="http://schemas.openxmlformats.org/officeDocument/2006/relationships/image" Target="../media/image-7-7.png"/><Relationship Id="rId8" Type="http://schemas.openxmlformats.org/officeDocument/2006/relationships/image" Target="../media/image-7-8.png"/><Relationship Id="rId9" Type="http://schemas.openxmlformats.org/officeDocument/2006/relationships/image" Target="../media/image-7-9.svg"/><Relationship Id="rId10" Type="http://schemas.openxmlformats.org/officeDocument/2006/relationships/image" Target="../media/image-7-10.png"/><Relationship Id="rId11" Type="http://schemas.openxmlformats.org/officeDocument/2006/relationships/image" Target="../media/image-7-11.png"/><Relationship Id="rId12" Type="http://schemas.openxmlformats.org/officeDocument/2006/relationships/image" Target="../media/image-7-12.svg"/><Relationship Id="rId13" Type="http://schemas.openxmlformats.org/officeDocument/2006/relationships/slideLayout" Target="../slideLayouts/slideLayout8.xml"/><Relationship Id="rId1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872978"/>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3A3A3A"/>
                </a:solidFill>
                <a:latin typeface="Noto Serif Medium" pitchFamily="34" charset="0"/>
                <a:ea typeface="Noto Serif Medium" pitchFamily="34" charset="-122"/>
                <a:cs typeface="Noto Serif Medium" pitchFamily="34" charset="-120"/>
              </a:rPr>
              <a:t>Customer Shopping Behavior Analysis</a:t>
            </a:r>
            <a:endParaRPr lang="en-US" sz="4450" dirty="0"/>
          </a:p>
        </p:txBody>
      </p:sp>
      <p:sp>
        <p:nvSpPr>
          <p:cNvPr id="4" name="Text 1"/>
          <p:cNvSpPr/>
          <p:nvPr/>
        </p:nvSpPr>
        <p:spPr>
          <a:xfrm>
            <a:off x="793790" y="4630698"/>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Uncovering actionable insights from 3,900 customers through data-driven analysis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83073"/>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3A3A3A"/>
                </a:solidFill>
                <a:latin typeface="Noto Serif Medium" pitchFamily="34" charset="0"/>
                <a:ea typeface="Noto Serif Medium" pitchFamily="34" charset="-122"/>
                <a:cs typeface="Noto Serif Medium" pitchFamily="34" charset="-120"/>
              </a:rPr>
              <a:t>Conclusion</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This data-driven analysis demonstrates how Python, SQL, and Power BI combine to unlock customer insights. By understanding shopping behavior across demographics, seasons, and preferences, the company can enhance loyalty, optimize marketing, and drive profitability through targeted strategies.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195507"/>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3A3A3A"/>
                </a:solidFill>
                <a:latin typeface="Noto Serif Medium" pitchFamily="34" charset="0"/>
                <a:ea typeface="Noto Serif Medium" pitchFamily="34" charset="-122"/>
                <a:cs typeface="Noto Serif Medium" pitchFamily="34" charset="-120"/>
              </a:rPr>
              <a:t>Project Overview</a:t>
            </a:r>
            <a:endParaRPr lang="en-US" sz="4450" dirty="0"/>
          </a:p>
        </p:txBody>
      </p:sp>
      <p:sp>
        <p:nvSpPr>
          <p:cNvPr id="3" name="Text 1"/>
          <p:cNvSpPr/>
          <p:nvPr/>
        </p:nvSpPr>
        <p:spPr>
          <a:xfrm>
            <a:off x="793790" y="2357914"/>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End-to-end data analytics workflow combining Python, SQL, and Power BI to understand customer interactions across product categories, seasons, and payment methods.</a:t>
            </a:r>
            <a:endParaRPr lang="en-US" sz="1750" dirty="0"/>
          </a:p>
        </p:txBody>
      </p:sp>
      <p:sp>
        <p:nvSpPr>
          <p:cNvPr id="4" name="Text 2"/>
          <p:cNvSpPr/>
          <p:nvPr/>
        </p:nvSpPr>
        <p:spPr>
          <a:xfrm>
            <a:off x="793790" y="3338870"/>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Light" pitchFamily="34" charset="0"/>
                <a:ea typeface="Noto Serif Light" pitchFamily="34" charset="-122"/>
                <a:cs typeface="Noto Serif Light" pitchFamily="34" charset="-120"/>
              </a:rPr>
              <a:t>01</a:t>
            </a:r>
            <a:endParaRPr lang="en-US" sz="1750" dirty="0"/>
          </a:p>
        </p:txBody>
      </p:sp>
      <p:sp>
        <p:nvSpPr>
          <p:cNvPr id="5" name="Shape 3"/>
          <p:cNvSpPr/>
          <p:nvPr/>
        </p:nvSpPr>
        <p:spPr>
          <a:xfrm>
            <a:off x="793790" y="3693914"/>
            <a:ext cx="4196358" cy="30480"/>
          </a:xfrm>
          <a:prstGeom prst="rect">
            <a:avLst/>
          </a:prstGeom>
          <a:solidFill>
            <a:srgbClr val="E6DED2"/>
          </a:solidFill>
          <a:ln/>
        </p:spPr>
      </p:sp>
      <p:sp>
        <p:nvSpPr>
          <p:cNvPr id="6" name="Text 4"/>
          <p:cNvSpPr/>
          <p:nvPr/>
        </p:nvSpPr>
        <p:spPr>
          <a:xfrm>
            <a:off x="793790" y="386822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Data Collection</a:t>
            </a:r>
            <a:endParaRPr lang="en-US" sz="2200" dirty="0"/>
          </a:p>
        </p:txBody>
      </p:sp>
      <p:sp>
        <p:nvSpPr>
          <p:cNvPr id="7" name="Text 5"/>
          <p:cNvSpPr/>
          <p:nvPr/>
        </p:nvSpPr>
        <p:spPr>
          <a:xfrm>
            <a:off x="793790" y="4358640"/>
            <a:ext cx="4196358" cy="725805"/>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Gather and understand customer information</a:t>
            </a:r>
            <a:endParaRPr lang="en-US" sz="1750" dirty="0"/>
          </a:p>
        </p:txBody>
      </p:sp>
      <p:sp>
        <p:nvSpPr>
          <p:cNvPr id="8" name="Text 6"/>
          <p:cNvSpPr/>
          <p:nvPr/>
        </p:nvSpPr>
        <p:spPr>
          <a:xfrm>
            <a:off x="5216962" y="3338870"/>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Light" pitchFamily="34" charset="0"/>
                <a:ea typeface="Noto Serif Light" pitchFamily="34" charset="-122"/>
                <a:cs typeface="Noto Serif Light" pitchFamily="34" charset="-120"/>
              </a:rPr>
              <a:t>02</a:t>
            </a:r>
            <a:endParaRPr lang="en-US" sz="1750" dirty="0"/>
          </a:p>
        </p:txBody>
      </p:sp>
      <p:sp>
        <p:nvSpPr>
          <p:cNvPr id="9" name="Shape 7"/>
          <p:cNvSpPr/>
          <p:nvPr/>
        </p:nvSpPr>
        <p:spPr>
          <a:xfrm>
            <a:off x="5216962" y="3693914"/>
            <a:ext cx="4196358" cy="30480"/>
          </a:xfrm>
          <a:prstGeom prst="rect">
            <a:avLst/>
          </a:prstGeom>
          <a:solidFill>
            <a:srgbClr val="E6DED2"/>
          </a:solidFill>
          <a:ln/>
        </p:spPr>
      </p:sp>
      <p:sp>
        <p:nvSpPr>
          <p:cNvPr id="10" name="Text 8"/>
          <p:cNvSpPr/>
          <p:nvPr/>
        </p:nvSpPr>
        <p:spPr>
          <a:xfrm>
            <a:off x="5216962" y="3868222"/>
            <a:ext cx="2875121" cy="354330"/>
          </a:xfrm>
          <a:prstGeom prst="rect">
            <a:avLst/>
          </a:prstGeom>
          <a:noFill/>
          <a:ln/>
        </p:spPr>
        <p:txBody>
          <a:bodyPr wrap="none" lIns="0" tIns="0" rIns="0" bIns="0" rtlCol="0" anchor="t"/>
          <a:lstStyle/>
          <a:p>
            <a:pPr algn="l"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Exploratory Analysis</a:t>
            </a:r>
            <a:endParaRPr lang="en-US" sz="2200" dirty="0"/>
          </a:p>
        </p:txBody>
      </p:sp>
      <p:sp>
        <p:nvSpPr>
          <p:cNvPr id="11" name="Text 9"/>
          <p:cNvSpPr/>
          <p:nvPr/>
        </p:nvSpPr>
        <p:spPr>
          <a:xfrm>
            <a:off x="5216962" y="4358640"/>
            <a:ext cx="4196358" cy="362903"/>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Python-based EDA and visualization</a:t>
            </a:r>
            <a:endParaRPr lang="en-US" sz="1750" dirty="0"/>
          </a:p>
        </p:txBody>
      </p:sp>
      <p:sp>
        <p:nvSpPr>
          <p:cNvPr id="12" name="Text 10"/>
          <p:cNvSpPr/>
          <p:nvPr/>
        </p:nvSpPr>
        <p:spPr>
          <a:xfrm>
            <a:off x="9640133" y="3338870"/>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Light" pitchFamily="34" charset="0"/>
                <a:ea typeface="Noto Serif Light" pitchFamily="34" charset="-122"/>
                <a:cs typeface="Noto Serif Light" pitchFamily="34" charset="-120"/>
              </a:rPr>
              <a:t>03</a:t>
            </a:r>
            <a:endParaRPr lang="en-US" sz="1750" dirty="0"/>
          </a:p>
        </p:txBody>
      </p:sp>
      <p:sp>
        <p:nvSpPr>
          <p:cNvPr id="13" name="Shape 11"/>
          <p:cNvSpPr/>
          <p:nvPr/>
        </p:nvSpPr>
        <p:spPr>
          <a:xfrm>
            <a:off x="9640133" y="3693914"/>
            <a:ext cx="4196358" cy="30480"/>
          </a:xfrm>
          <a:prstGeom prst="rect">
            <a:avLst/>
          </a:prstGeom>
          <a:solidFill>
            <a:srgbClr val="E6DED2"/>
          </a:solidFill>
          <a:ln/>
        </p:spPr>
      </p:sp>
      <p:sp>
        <p:nvSpPr>
          <p:cNvPr id="14" name="Text 12"/>
          <p:cNvSpPr/>
          <p:nvPr/>
        </p:nvSpPr>
        <p:spPr>
          <a:xfrm>
            <a:off x="9640133" y="386822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SQL Queries</a:t>
            </a:r>
            <a:endParaRPr lang="en-US" sz="2200" dirty="0"/>
          </a:p>
        </p:txBody>
      </p:sp>
      <p:sp>
        <p:nvSpPr>
          <p:cNvPr id="15" name="Text 13"/>
          <p:cNvSpPr/>
          <p:nvPr/>
        </p:nvSpPr>
        <p:spPr>
          <a:xfrm>
            <a:off x="9640133" y="4358640"/>
            <a:ext cx="4196358" cy="362903"/>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Extract key business metrics</a:t>
            </a:r>
            <a:endParaRPr lang="en-US" sz="1750" dirty="0"/>
          </a:p>
        </p:txBody>
      </p:sp>
      <p:sp>
        <p:nvSpPr>
          <p:cNvPr id="16" name="Text 14"/>
          <p:cNvSpPr/>
          <p:nvPr/>
        </p:nvSpPr>
        <p:spPr>
          <a:xfrm>
            <a:off x="793790" y="5481280"/>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Light" pitchFamily="34" charset="0"/>
                <a:ea typeface="Noto Serif Light" pitchFamily="34" charset="-122"/>
                <a:cs typeface="Noto Serif Light" pitchFamily="34" charset="-120"/>
              </a:rPr>
              <a:t>04</a:t>
            </a:r>
            <a:endParaRPr lang="en-US" sz="1750" dirty="0"/>
          </a:p>
        </p:txBody>
      </p:sp>
      <p:sp>
        <p:nvSpPr>
          <p:cNvPr id="17" name="Shape 15"/>
          <p:cNvSpPr/>
          <p:nvPr/>
        </p:nvSpPr>
        <p:spPr>
          <a:xfrm>
            <a:off x="793790" y="5836325"/>
            <a:ext cx="6407944" cy="30480"/>
          </a:xfrm>
          <a:prstGeom prst="rect">
            <a:avLst/>
          </a:prstGeom>
          <a:solidFill>
            <a:srgbClr val="E6DED2"/>
          </a:solidFill>
          <a:ln/>
        </p:spPr>
      </p:sp>
      <p:sp>
        <p:nvSpPr>
          <p:cNvPr id="18" name="Text 16"/>
          <p:cNvSpPr/>
          <p:nvPr/>
        </p:nvSpPr>
        <p:spPr>
          <a:xfrm>
            <a:off x="793790" y="601063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Dashboard Creation</a:t>
            </a:r>
            <a:endParaRPr lang="en-US" sz="2200" dirty="0"/>
          </a:p>
        </p:txBody>
      </p:sp>
      <p:sp>
        <p:nvSpPr>
          <p:cNvPr id="19" name="Text 17"/>
          <p:cNvSpPr/>
          <p:nvPr/>
        </p:nvSpPr>
        <p:spPr>
          <a:xfrm>
            <a:off x="793790" y="6501051"/>
            <a:ext cx="6407944" cy="362903"/>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Interactive Power BI visualization</a:t>
            </a:r>
            <a:endParaRPr lang="en-US" sz="1750" dirty="0"/>
          </a:p>
        </p:txBody>
      </p:sp>
      <p:sp>
        <p:nvSpPr>
          <p:cNvPr id="20" name="Text 18"/>
          <p:cNvSpPr/>
          <p:nvPr/>
        </p:nvSpPr>
        <p:spPr>
          <a:xfrm>
            <a:off x="7428548" y="5481280"/>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Light" pitchFamily="34" charset="0"/>
                <a:ea typeface="Noto Serif Light" pitchFamily="34" charset="-122"/>
                <a:cs typeface="Noto Serif Light" pitchFamily="34" charset="-120"/>
              </a:rPr>
              <a:t>05</a:t>
            </a:r>
            <a:endParaRPr lang="en-US" sz="1750" dirty="0"/>
          </a:p>
        </p:txBody>
      </p:sp>
      <p:sp>
        <p:nvSpPr>
          <p:cNvPr id="21" name="Shape 19"/>
          <p:cNvSpPr/>
          <p:nvPr/>
        </p:nvSpPr>
        <p:spPr>
          <a:xfrm>
            <a:off x="7428548" y="5836325"/>
            <a:ext cx="6407944" cy="30480"/>
          </a:xfrm>
          <a:prstGeom prst="rect">
            <a:avLst/>
          </a:prstGeom>
          <a:solidFill>
            <a:srgbClr val="E6DED2"/>
          </a:solidFill>
          <a:ln/>
        </p:spPr>
      </p:sp>
      <p:sp>
        <p:nvSpPr>
          <p:cNvPr id="22" name="Text 20"/>
          <p:cNvSpPr/>
          <p:nvPr/>
        </p:nvSpPr>
        <p:spPr>
          <a:xfrm>
            <a:off x="7428548" y="6010632"/>
            <a:ext cx="3828336" cy="354330"/>
          </a:xfrm>
          <a:prstGeom prst="rect">
            <a:avLst/>
          </a:prstGeom>
          <a:noFill/>
          <a:ln/>
        </p:spPr>
        <p:txBody>
          <a:bodyPr wrap="none" lIns="0" tIns="0" rIns="0" bIns="0" rtlCol="0" anchor="t"/>
          <a:lstStyle/>
          <a:p>
            <a:pPr algn="l"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Strategic Recommendations</a:t>
            </a:r>
            <a:endParaRPr lang="en-US" sz="2200" dirty="0"/>
          </a:p>
        </p:txBody>
      </p:sp>
      <p:sp>
        <p:nvSpPr>
          <p:cNvPr id="23" name="Text 21"/>
          <p:cNvSpPr/>
          <p:nvPr/>
        </p:nvSpPr>
        <p:spPr>
          <a:xfrm>
            <a:off x="7428548" y="6501051"/>
            <a:ext cx="6407944" cy="362903"/>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Actionable insights for growth</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984296"/>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3A3A3A"/>
                </a:solidFill>
                <a:latin typeface="Noto Serif Medium" pitchFamily="34" charset="0"/>
                <a:ea typeface="Noto Serif Medium" pitchFamily="34" charset="-122"/>
                <a:cs typeface="Noto Serif Medium" pitchFamily="34" charset="-120"/>
              </a:rPr>
              <a:t>Dataset Overview</a:t>
            </a:r>
            <a:endParaRPr lang="en-US" sz="4450" dirty="0"/>
          </a:p>
        </p:txBody>
      </p:sp>
      <p:sp>
        <p:nvSpPr>
          <p:cNvPr id="3" name="Text 1"/>
          <p:cNvSpPr/>
          <p:nvPr/>
        </p:nvSpPr>
        <p:spPr>
          <a:xfrm>
            <a:off x="793790" y="3146703"/>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3,900 customers with comprehensive demographic and behavioral data</a:t>
            </a:r>
            <a:endParaRPr lang="en-US" sz="1750" dirty="0"/>
          </a:p>
        </p:txBody>
      </p:sp>
      <p:sp>
        <p:nvSpPr>
          <p:cNvPr id="4" name="Text 2"/>
          <p:cNvSpPr/>
          <p:nvPr/>
        </p:nvSpPr>
        <p:spPr>
          <a:xfrm>
            <a:off x="793790" y="3878104"/>
            <a:ext cx="3048000" cy="748427"/>
          </a:xfrm>
          <a:prstGeom prst="rect">
            <a:avLst/>
          </a:prstGeom>
          <a:noFill/>
          <a:ln/>
        </p:spPr>
        <p:txBody>
          <a:bodyPr wrap="none" lIns="0" tIns="0" rIns="0" bIns="0" rtlCol="0" anchor="t"/>
          <a:lstStyle/>
          <a:p>
            <a:pPr algn="ctr" indent="0" marL="0">
              <a:lnSpc>
                <a:spcPts val="5850"/>
              </a:lnSpc>
              <a:buNone/>
            </a:pPr>
            <a:r>
              <a:rPr lang="en-US" sz="5850" dirty="0">
                <a:solidFill>
                  <a:srgbClr val="4C4C4C"/>
                </a:solidFill>
                <a:latin typeface="Noto Serif Medium" pitchFamily="34" charset="0"/>
                <a:ea typeface="Noto Serif Medium" pitchFamily="34" charset="-122"/>
                <a:cs typeface="Noto Serif Medium" pitchFamily="34" charset="-120"/>
              </a:rPr>
              <a:t>3.9K</a:t>
            </a:r>
            <a:endParaRPr lang="en-US" sz="5850" dirty="0"/>
          </a:p>
        </p:txBody>
      </p:sp>
      <p:sp>
        <p:nvSpPr>
          <p:cNvPr id="5" name="Text 3"/>
          <p:cNvSpPr/>
          <p:nvPr/>
        </p:nvSpPr>
        <p:spPr>
          <a:xfrm>
            <a:off x="900113" y="4909899"/>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Total Customers</a:t>
            </a:r>
            <a:endParaRPr lang="en-US" sz="2200" dirty="0"/>
          </a:p>
        </p:txBody>
      </p:sp>
      <p:sp>
        <p:nvSpPr>
          <p:cNvPr id="6" name="Text 4"/>
          <p:cNvSpPr/>
          <p:nvPr/>
        </p:nvSpPr>
        <p:spPr>
          <a:xfrm>
            <a:off x="4125278" y="3878104"/>
            <a:ext cx="3048119" cy="748427"/>
          </a:xfrm>
          <a:prstGeom prst="rect">
            <a:avLst/>
          </a:prstGeom>
          <a:noFill/>
          <a:ln/>
        </p:spPr>
        <p:txBody>
          <a:bodyPr wrap="none" lIns="0" tIns="0" rIns="0" bIns="0" rtlCol="0" anchor="t"/>
          <a:lstStyle/>
          <a:p>
            <a:pPr algn="ctr" indent="0" marL="0">
              <a:lnSpc>
                <a:spcPts val="5850"/>
              </a:lnSpc>
              <a:buNone/>
            </a:pPr>
            <a:r>
              <a:rPr lang="en-US" sz="5850" dirty="0">
                <a:solidFill>
                  <a:srgbClr val="4C4C4C"/>
                </a:solidFill>
                <a:latin typeface="Noto Serif Medium" pitchFamily="34" charset="0"/>
                <a:ea typeface="Noto Serif Medium" pitchFamily="34" charset="-122"/>
                <a:cs typeface="Noto Serif Medium" pitchFamily="34" charset="-120"/>
              </a:rPr>
              <a:t>$59.76</a:t>
            </a:r>
            <a:endParaRPr lang="en-US" sz="5850" dirty="0"/>
          </a:p>
        </p:txBody>
      </p:sp>
      <p:sp>
        <p:nvSpPr>
          <p:cNvPr id="7" name="Text 5"/>
          <p:cNvSpPr/>
          <p:nvPr/>
        </p:nvSpPr>
        <p:spPr>
          <a:xfrm>
            <a:off x="4231719" y="4909899"/>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Average Purchase</a:t>
            </a:r>
            <a:endParaRPr lang="en-US" sz="2200" dirty="0"/>
          </a:p>
        </p:txBody>
      </p:sp>
      <p:sp>
        <p:nvSpPr>
          <p:cNvPr id="8" name="Text 6"/>
          <p:cNvSpPr/>
          <p:nvPr/>
        </p:nvSpPr>
        <p:spPr>
          <a:xfrm>
            <a:off x="7456884" y="3878104"/>
            <a:ext cx="3048119" cy="748427"/>
          </a:xfrm>
          <a:prstGeom prst="rect">
            <a:avLst/>
          </a:prstGeom>
          <a:noFill/>
          <a:ln/>
        </p:spPr>
        <p:txBody>
          <a:bodyPr wrap="none" lIns="0" tIns="0" rIns="0" bIns="0" rtlCol="0" anchor="t"/>
          <a:lstStyle/>
          <a:p>
            <a:pPr algn="ctr" indent="0" marL="0">
              <a:lnSpc>
                <a:spcPts val="5850"/>
              </a:lnSpc>
              <a:buNone/>
            </a:pPr>
            <a:r>
              <a:rPr lang="en-US" sz="5850" dirty="0">
                <a:solidFill>
                  <a:srgbClr val="4C4C4C"/>
                </a:solidFill>
                <a:latin typeface="Noto Serif Medium" pitchFamily="34" charset="0"/>
                <a:ea typeface="Noto Serif Medium" pitchFamily="34" charset="-122"/>
                <a:cs typeface="Noto Serif Medium" pitchFamily="34" charset="-120"/>
              </a:rPr>
              <a:t>3.8</a:t>
            </a:r>
            <a:endParaRPr lang="en-US" sz="5850" dirty="0"/>
          </a:p>
        </p:txBody>
      </p:sp>
      <p:sp>
        <p:nvSpPr>
          <p:cNvPr id="9" name="Text 7"/>
          <p:cNvSpPr/>
          <p:nvPr/>
        </p:nvSpPr>
        <p:spPr>
          <a:xfrm>
            <a:off x="7563326" y="4909899"/>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Average Rating</a:t>
            </a:r>
            <a:endParaRPr lang="en-US" sz="2200" dirty="0"/>
          </a:p>
        </p:txBody>
      </p:sp>
      <p:sp>
        <p:nvSpPr>
          <p:cNvPr id="10" name="Text 8"/>
          <p:cNvSpPr/>
          <p:nvPr/>
        </p:nvSpPr>
        <p:spPr>
          <a:xfrm>
            <a:off x="10788491" y="3878104"/>
            <a:ext cx="3048119" cy="748427"/>
          </a:xfrm>
          <a:prstGeom prst="rect">
            <a:avLst/>
          </a:prstGeom>
          <a:noFill/>
          <a:ln/>
        </p:spPr>
        <p:txBody>
          <a:bodyPr wrap="none" lIns="0" tIns="0" rIns="0" bIns="0" rtlCol="0" anchor="t"/>
          <a:lstStyle/>
          <a:p>
            <a:pPr algn="ctr" indent="0" marL="0">
              <a:lnSpc>
                <a:spcPts val="5850"/>
              </a:lnSpc>
              <a:buNone/>
            </a:pPr>
            <a:r>
              <a:rPr lang="en-US" sz="5850" dirty="0">
                <a:solidFill>
                  <a:srgbClr val="4C4C4C"/>
                </a:solidFill>
                <a:latin typeface="Noto Serif Medium" pitchFamily="34" charset="0"/>
                <a:ea typeface="Noto Serif Medium" pitchFamily="34" charset="-122"/>
                <a:cs typeface="Noto Serif Medium" pitchFamily="34" charset="-120"/>
              </a:rPr>
              <a:t>27%</a:t>
            </a:r>
            <a:endParaRPr lang="en-US" sz="5850" dirty="0"/>
          </a:p>
        </p:txBody>
      </p:sp>
      <p:sp>
        <p:nvSpPr>
          <p:cNvPr id="11" name="Text 9"/>
          <p:cNvSpPr/>
          <p:nvPr/>
        </p:nvSpPr>
        <p:spPr>
          <a:xfrm>
            <a:off x="10894933" y="4909899"/>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Subscribed</a:t>
            </a:r>
            <a:endParaRPr lang="en-US" sz="2200" dirty="0"/>
          </a:p>
        </p:txBody>
      </p:sp>
      <p:sp>
        <p:nvSpPr>
          <p:cNvPr id="12" name="Text 10"/>
          <p:cNvSpPr/>
          <p:nvPr/>
        </p:nvSpPr>
        <p:spPr>
          <a:xfrm>
            <a:off x="793790" y="5519380"/>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Key features include customer demographics, product categories (Clothing, Footwear, Accessories, Outerwear), purchase amounts, payment methods, seasons, and subscription status.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24251"/>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3A3A3A"/>
                </a:solidFill>
                <a:latin typeface="Noto Serif Medium" pitchFamily="34" charset="0"/>
                <a:ea typeface="Noto Serif Medium" pitchFamily="34" charset="-122"/>
                <a:cs typeface="Noto Serif Medium" pitchFamily="34" charset="-120"/>
              </a:rPr>
              <a:t>Exploratory Data Analysis Findings</a:t>
            </a:r>
            <a:endParaRPr lang="en-US" sz="4450" dirty="0"/>
          </a:p>
        </p:txBody>
      </p:sp>
      <p:sp>
        <p:nvSpPr>
          <p:cNvPr id="4" name="Text 1"/>
          <p:cNvSpPr/>
          <p:nvPr/>
        </p:nvSpPr>
        <p:spPr>
          <a:xfrm>
            <a:off x="793790" y="3608784"/>
            <a:ext cx="3371255" cy="354330"/>
          </a:xfrm>
          <a:prstGeom prst="rect">
            <a:avLst/>
          </a:prstGeom>
          <a:noFill/>
          <a:ln/>
        </p:spPr>
        <p:txBody>
          <a:bodyPr wrap="none" lIns="0" tIns="0" rIns="0" bIns="0" rtlCol="0" anchor="t"/>
          <a:lstStyle/>
          <a:p>
            <a:pPr algn="l" indent="0" marL="0">
              <a:lnSpc>
                <a:spcPts val="2750"/>
              </a:lnSpc>
              <a:buNone/>
            </a:pPr>
            <a:r>
              <a:rPr lang="en-US" sz="2200" dirty="0">
                <a:solidFill>
                  <a:srgbClr val="3A3A3A"/>
                </a:solidFill>
                <a:latin typeface="Noto Serif Medium" pitchFamily="34" charset="0"/>
                <a:ea typeface="Noto Serif Medium" pitchFamily="34" charset="-122"/>
                <a:cs typeface="Noto Serif Medium" pitchFamily="34" charset="-120"/>
              </a:rPr>
              <a:t>Customer Demographics</a:t>
            </a:r>
            <a:endParaRPr lang="en-US" sz="2200" dirty="0"/>
          </a:p>
        </p:txBody>
      </p:sp>
      <p:sp>
        <p:nvSpPr>
          <p:cNvPr id="5" name="Text 2"/>
          <p:cNvSpPr/>
          <p:nvPr/>
        </p:nvSpPr>
        <p:spPr>
          <a:xfrm>
            <a:off x="793790" y="4189928"/>
            <a:ext cx="35015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Most customers aged 25–40</a:t>
            </a:r>
            <a:endParaRPr lang="en-US" sz="1750" dirty="0"/>
          </a:p>
        </p:txBody>
      </p:sp>
      <p:sp>
        <p:nvSpPr>
          <p:cNvPr id="6" name="Text 3"/>
          <p:cNvSpPr/>
          <p:nvPr/>
        </p:nvSpPr>
        <p:spPr>
          <a:xfrm>
            <a:off x="793790" y="4632127"/>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Purchase amounts show right skew</a:t>
            </a:r>
            <a:endParaRPr lang="en-US" sz="1750" dirty="0"/>
          </a:p>
        </p:txBody>
      </p:sp>
      <p:sp>
        <p:nvSpPr>
          <p:cNvPr id="7" name="Text 4"/>
          <p:cNvSpPr/>
          <p:nvPr/>
        </p:nvSpPr>
        <p:spPr>
          <a:xfrm>
            <a:off x="793790" y="5437227"/>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Few high-value customers drive revenue</a:t>
            </a:r>
            <a:endParaRPr lang="en-US" sz="1750" dirty="0"/>
          </a:p>
        </p:txBody>
      </p:sp>
      <p:sp>
        <p:nvSpPr>
          <p:cNvPr id="8" name="Text 5"/>
          <p:cNvSpPr/>
          <p:nvPr/>
        </p:nvSpPr>
        <p:spPr>
          <a:xfrm>
            <a:off x="4856321" y="360878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A3A3A"/>
                </a:solidFill>
                <a:latin typeface="Noto Serif Medium" pitchFamily="34" charset="0"/>
                <a:ea typeface="Noto Serif Medium" pitchFamily="34" charset="-122"/>
                <a:cs typeface="Noto Serif Medium" pitchFamily="34" charset="-120"/>
              </a:rPr>
              <a:t>Key Correlations</a:t>
            </a:r>
            <a:endParaRPr lang="en-US" sz="2200" dirty="0"/>
          </a:p>
        </p:txBody>
      </p:sp>
      <p:sp>
        <p:nvSpPr>
          <p:cNvPr id="9" name="Text 6"/>
          <p:cNvSpPr/>
          <p:nvPr/>
        </p:nvSpPr>
        <p:spPr>
          <a:xfrm>
            <a:off x="4856321" y="4189928"/>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Females spend more on clothing and accessories</a:t>
            </a:r>
            <a:endParaRPr lang="en-US" sz="1750" dirty="0"/>
          </a:p>
        </p:txBody>
      </p:sp>
      <p:sp>
        <p:nvSpPr>
          <p:cNvPr id="10" name="Text 7"/>
          <p:cNvSpPr/>
          <p:nvPr/>
        </p:nvSpPr>
        <p:spPr>
          <a:xfrm>
            <a:off x="4856321" y="4995029"/>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Subscribed customers spend 15–20% more</a:t>
            </a:r>
            <a:endParaRPr lang="en-US" sz="1750" dirty="0"/>
          </a:p>
        </p:txBody>
      </p:sp>
      <p:sp>
        <p:nvSpPr>
          <p:cNvPr id="11" name="Text 8"/>
          <p:cNvSpPr/>
          <p:nvPr/>
        </p:nvSpPr>
        <p:spPr>
          <a:xfrm>
            <a:off x="4856321" y="5800130"/>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Fall and Spring have highest revenue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18893"/>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3A3A3A"/>
                </a:solidFill>
                <a:latin typeface="Noto Serif Medium" pitchFamily="34" charset="0"/>
                <a:ea typeface="Noto Serif Medium" pitchFamily="34" charset="-122"/>
                <a:cs typeface="Noto Serif Medium" pitchFamily="34" charset="-120"/>
              </a:rPr>
              <a:t>Revenue &amp; Product Insights</a:t>
            </a:r>
            <a:endParaRPr lang="en-US" sz="4450" dirty="0"/>
          </a:p>
        </p:txBody>
      </p:sp>
      <p:sp>
        <p:nvSpPr>
          <p:cNvPr id="4" name="Shape 1"/>
          <p:cNvSpPr/>
          <p:nvPr/>
        </p:nvSpPr>
        <p:spPr>
          <a:xfrm>
            <a:off x="6280190" y="3376613"/>
            <a:ext cx="3664744" cy="1685092"/>
          </a:xfrm>
          <a:prstGeom prst="roundRect">
            <a:avLst>
              <a:gd name="adj" fmla="val 5654"/>
            </a:avLst>
          </a:prstGeom>
          <a:solidFill>
            <a:srgbClr val="E6DED2">
              <a:alpha val="50000"/>
            </a:srgbClr>
          </a:solidFill>
          <a:ln w="7620">
            <a:solidFill>
              <a:srgbClr val="CCC4B8"/>
            </a:solidFill>
            <a:prstDash val="solid"/>
          </a:ln>
          <a:effectLst>
            <a:outerShdw sx="100000" sy="100000" kx="0" ky="0" algn="bl" rotWithShape="0" blurRad="0" dist="20320" dir="2700000">
              <a:srgbClr val="ccc4b8">
                <a:alpha val="100000"/>
              </a:srgbClr>
            </a:outerShdw>
          </a:effectLst>
        </p:spPr>
      </p:sp>
      <p:sp>
        <p:nvSpPr>
          <p:cNvPr id="5" name="Text 2"/>
          <p:cNvSpPr/>
          <p:nvPr/>
        </p:nvSpPr>
        <p:spPr>
          <a:xfrm>
            <a:off x="6514624" y="361104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00000"/>
                </a:solidFill>
                <a:latin typeface="Noto Serif Medium" pitchFamily="34" charset="0"/>
                <a:ea typeface="Noto Serif Medium" pitchFamily="34" charset="-122"/>
                <a:cs typeface="Noto Serif Medium" pitchFamily="34" charset="-120"/>
              </a:rPr>
              <a:t>Top 5 Products</a:t>
            </a:r>
            <a:endParaRPr lang="en-US" sz="2200" dirty="0"/>
          </a:p>
        </p:txBody>
      </p:sp>
      <p:sp>
        <p:nvSpPr>
          <p:cNvPr id="6" name="Text 3"/>
          <p:cNvSpPr/>
          <p:nvPr/>
        </p:nvSpPr>
        <p:spPr>
          <a:xfrm>
            <a:off x="6514624" y="4101465"/>
            <a:ext cx="3195876" cy="725805"/>
          </a:xfrm>
          <a:prstGeom prst="rect">
            <a:avLst/>
          </a:prstGeom>
          <a:noFill/>
          <a:ln/>
        </p:spPr>
        <p:txBody>
          <a:bodyPr wrap="square" lIns="0" tIns="0" rIns="0" bIns="0" rtlCol="0" anchor="t"/>
          <a:lstStyle/>
          <a:p>
            <a:pPr algn="l" indent="0" marL="0">
              <a:lnSpc>
                <a:spcPts val="2850"/>
              </a:lnSpc>
              <a:buNone/>
            </a:pPr>
            <a:r>
              <a:rPr lang="en-US" sz="1750" dirty="0">
                <a:solidFill>
                  <a:srgbClr val="000000"/>
                </a:solidFill>
                <a:latin typeface="Noto Serif" pitchFamily="34" charset="0"/>
                <a:ea typeface="Noto Serif" pitchFamily="34" charset="-122"/>
                <a:cs typeface="Noto Serif" pitchFamily="34" charset="-120"/>
              </a:rPr>
              <a:t>Gloves, Sandals, Boots, Hat, Skirts</a:t>
            </a:r>
            <a:endParaRPr lang="en-US" sz="1750" dirty="0"/>
          </a:p>
        </p:txBody>
      </p:sp>
      <p:sp>
        <p:nvSpPr>
          <p:cNvPr id="7" name="Shape 4"/>
          <p:cNvSpPr/>
          <p:nvPr/>
        </p:nvSpPr>
        <p:spPr>
          <a:xfrm>
            <a:off x="10171748" y="3376613"/>
            <a:ext cx="3664863" cy="1685092"/>
          </a:xfrm>
          <a:prstGeom prst="roundRect">
            <a:avLst>
              <a:gd name="adj" fmla="val 5654"/>
            </a:avLst>
          </a:prstGeom>
          <a:solidFill>
            <a:srgbClr val="E6DED2">
              <a:alpha val="50000"/>
            </a:srgbClr>
          </a:solidFill>
          <a:ln w="7620">
            <a:solidFill>
              <a:srgbClr val="CCC4B8"/>
            </a:solidFill>
            <a:prstDash val="solid"/>
          </a:ln>
          <a:effectLst>
            <a:outerShdw sx="100000" sy="100000" kx="0" ky="0" algn="bl" rotWithShape="0" blurRad="0" dist="20320" dir="2700000">
              <a:srgbClr val="ccc4b8">
                <a:alpha val="100000"/>
              </a:srgbClr>
            </a:outerShdw>
          </a:effectLst>
        </p:spPr>
      </p:sp>
      <p:sp>
        <p:nvSpPr>
          <p:cNvPr id="8" name="Text 5"/>
          <p:cNvSpPr/>
          <p:nvPr/>
        </p:nvSpPr>
        <p:spPr>
          <a:xfrm>
            <a:off x="10406182" y="361104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00000"/>
                </a:solidFill>
                <a:latin typeface="Noto Serif Medium" pitchFamily="34" charset="0"/>
                <a:ea typeface="Noto Serif Medium" pitchFamily="34" charset="-122"/>
                <a:cs typeface="Noto Serif Medium" pitchFamily="34" charset="-120"/>
              </a:rPr>
              <a:t>Top Category</a:t>
            </a:r>
            <a:endParaRPr lang="en-US" sz="2200" dirty="0"/>
          </a:p>
        </p:txBody>
      </p:sp>
      <p:sp>
        <p:nvSpPr>
          <p:cNvPr id="9" name="Text 6"/>
          <p:cNvSpPr/>
          <p:nvPr/>
        </p:nvSpPr>
        <p:spPr>
          <a:xfrm>
            <a:off x="10406182" y="4101465"/>
            <a:ext cx="3195995" cy="725805"/>
          </a:xfrm>
          <a:prstGeom prst="rect">
            <a:avLst/>
          </a:prstGeom>
          <a:noFill/>
          <a:ln/>
        </p:spPr>
        <p:txBody>
          <a:bodyPr wrap="square" lIns="0" tIns="0" rIns="0" bIns="0" rtlCol="0" anchor="t"/>
          <a:lstStyle/>
          <a:p>
            <a:pPr algn="l" indent="0" marL="0">
              <a:lnSpc>
                <a:spcPts val="2850"/>
              </a:lnSpc>
              <a:buNone/>
            </a:pPr>
            <a:r>
              <a:rPr lang="en-US" sz="1750" dirty="0">
                <a:solidFill>
                  <a:srgbClr val="000000"/>
                </a:solidFill>
                <a:latin typeface="Noto Serif" pitchFamily="34" charset="0"/>
                <a:ea typeface="Noto Serif" pitchFamily="34" charset="-122"/>
                <a:cs typeface="Noto Serif" pitchFamily="34" charset="-120"/>
              </a:rPr>
              <a:t>Clothing leads revenue generation</a:t>
            </a:r>
            <a:endParaRPr lang="en-US" sz="1750" dirty="0"/>
          </a:p>
        </p:txBody>
      </p:sp>
      <p:sp>
        <p:nvSpPr>
          <p:cNvPr id="10" name="Shape 7"/>
          <p:cNvSpPr/>
          <p:nvPr/>
        </p:nvSpPr>
        <p:spPr>
          <a:xfrm>
            <a:off x="6280190" y="5288518"/>
            <a:ext cx="7556421" cy="1322189"/>
          </a:xfrm>
          <a:prstGeom prst="roundRect">
            <a:avLst>
              <a:gd name="adj" fmla="val 7205"/>
            </a:avLst>
          </a:prstGeom>
          <a:solidFill>
            <a:srgbClr val="E6DED2">
              <a:alpha val="50000"/>
            </a:srgbClr>
          </a:solidFill>
          <a:ln w="7620">
            <a:solidFill>
              <a:srgbClr val="CCC4B8"/>
            </a:solidFill>
            <a:prstDash val="solid"/>
          </a:ln>
          <a:effectLst>
            <a:outerShdw sx="100000" sy="100000" kx="0" ky="0" algn="bl" rotWithShape="0" blurRad="0" dist="20320" dir="2700000">
              <a:srgbClr val="ccc4b8">
                <a:alpha val="100000"/>
              </a:srgbClr>
            </a:outerShdw>
          </a:effectLst>
        </p:spPr>
      </p:sp>
      <p:sp>
        <p:nvSpPr>
          <p:cNvPr id="11" name="Text 8"/>
          <p:cNvSpPr/>
          <p:nvPr/>
        </p:nvSpPr>
        <p:spPr>
          <a:xfrm>
            <a:off x="6514624" y="552295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00000"/>
                </a:solidFill>
                <a:latin typeface="Noto Serif Medium" pitchFamily="34" charset="0"/>
                <a:ea typeface="Noto Serif Medium" pitchFamily="34" charset="-122"/>
                <a:cs typeface="Noto Serif Medium" pitchFamily="34" charset="-120"/>
              </a:rPr>
              <a:t>Top Item</a:t>
            </a:r>
            <a:endParaRPr lang="en-US" sz="2200" dirty="0"/>
          </a:p>
        </p:txBody>
      </p:sp>
      <p:sp>
        <p:nvSpPr>
          <p:cNvPr id="12" name="Text 9"/>
          <p:cNvSpPr/>
          <p:nvPr/>
        </p:nvSpPr>
        <p:spPr>
          <a:xfrm>
            <a:off x="6514624" y="6013371"/>
            <a:ext cx="7087553" cy="362903"/>
          </a:xfrm>
          <a:prstGeom prst="rect">
            <a:avLst/>
          </a:prstGeom>
          <a:noFill/>
          <a:ln/>
        </p:spPr>
        <p:txBody>
          <a:bodyPr wrap="none" lIns="0" tIns="0" rIns="0" bIns="0" rtlCol="0" anchor="t"/>
          <a:lstStyle/>
          <a:p>
            <a:pPr algn="l" indent="0" marL="0">
              <a:lnSpc>
                <a:spcPts val="2850"/>
              </a:lnSpc>
              <a:buNone/>
            </a:pPr>
            <a:r>
              <a:rPr lang="en-US" sz="1750" dirty="0">
                <a:solidFill>
                  <a:srgbClr val="000000"/>
                </a:solidFill>
                <a:latin typeface="Noto Serif" pitchFamily="34" charset="0"/>
                <a:ea typeface="Noto Serif" pitchFamily="34" charset="-122"/>
                <a:cs typeface="Noto Serif" pitchFamily="34" charset="-120"/>
              </a:rPr>
              <a:t>Pants most frequently purchased</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37084"/>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3A3A3A"/>
                </a:solidFill>
                <a:latin typeface="Noto Serif Medium" pitchFamily="34" charset="0"/>
                <a:ea typeface="Noto Serif Medium" pitchFamily="34" charset="-122"/>
                <a:cs typeface="Noto Serif Medium" pitchFamily="34" charset="-120"/>
              </a:rPr>
              <a:t>Customer Segmentation Analysis</a:t>
            </a:r>
            <a:endParaRPr lang="en-US" sz="4450" dirty="0"/>
          </a:p>
        </p:txBody>
      </p:sp>
      <p:sp>
        <p:nvSpPr>
          <p:cNvPr id="4" name="Text 1"/>
          <p:cNvSpPr/>
          <p:nvPr/>
        </p:nvSpPr>
        <p:spPr>
          <a:xfrm>
            <a:off x="793790" y="342161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A3A3A"/>
                </a:solidFill>
                <a:latin typeface="Noto Serif Medium" pitchFamily="34" charset="0"/>
                <a:ea typeface="Noto Serif Medium" pitchFamily="34" charset="-122"/>
                <a:cs typeface="Noto Serif Medium" pitchFamily="34" charset="-120"/>
              </a:rPr>
              <a:t>Subscription Impact</a:t>
            </a:r>
            <a:endParaRPr lang="en-US" sz="2200" dirty="0"/>
          </a:p>
        </p:txBody>
      </p:sp>
      <p:sp>
        <p:nvSpPr>
          <p:cNvPr id="5" name="Text 2"/>
          <p:cNvSpPr/>
          <p:nvPr/>
        </p:nvSpPr>
        <p:spPr>
          <a:xfrm>
            <a:off x="793790" y="4002762"/>
            <a:ext cx="3501509" cy="725805"/>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Subscribed: 27% of customer base</a:t>
            </a:r>
            <a:endParaRPr lang="en-US" sz="1750" dirty="0"/>
          </a:p>
        </p:txBody>
      </p:sp>
      <p:sp>
        <p:nvSpPr>
          <p:cNvPr id="6" name="Text 3"/>
          <p:cNvSpPr/>
          <p:nvPr/>
        </p:nvSpPr>
        <p:spPr>
          <a:xfrm>
            <a:off x="793790" y="4932640"/>
            <a:ext cx="3501509" cy="725805"/>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Non-subscribed: 73% of customer base</a:t>
            </a:r>
            <a:endParaRPr lang="en-US" sz="1750" dirty="0"/>
          </a:p>
        </p:txBody>
      </p:sp>
      <p:sp>
        <p:nvSpPr>
          <p:cNvPr id="7" name="Text 4"/>
          <p:cNvSpPr/>
          <p:nvPr/>
        </p:nvSpPr>
        <p:spPr>
          <a:xfrm>
            <a:off x="793790" y="5862518"/>
            <a:ext cx="3501509" cy="725805"/>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Subscribers show higher loyalty and spending patterns.</a:t>
            </a:r>
            <a:endParaRPr lang="en-US" sz="1750" dirty="0"/>
          </a:p>
        </p:txBody>
      </p:sp>
      <p:sp>
        <p:nvSpPr>
          <p:cNvPr id="8" name="Text 5"/>
          <p:cNvSpPr/>
          <p:nvPr/>
        </p:nvSpPr>
        <p:spPr>
          <a:xfrm>
            <a:off x="4856321" y="342161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A3A3A"/>
                </a:solidFill>
                <a:latin typeface="Noto Serif Medium" pitchFamily="34" charset="0"/>
                <a:ea typeface="Noto Serif Medium" pitchFamily="34" charset="-122"/>
                <a:cs typeface="Noto Serif Medium" pitchFamily="34" charset="-120"/>
              </a:rPr>
              <a:t>Customer Lifecycle</a:t>
            </a:r>
            <a:endParaRPr lang="en-US" sz="2200" dirty="0"/>
          </a:p>
        </p:txBody>
      </p:sp>
      <p:sp>
        <p:nvSpPr>
          <p:cNvPr id="9" name="Text 6"/>
          <p:cNvSpPr/>
          <p:nvPr/>
        </p:nvSpPr>
        <p:spPr>
          <a:xfrm>
            <a:off x="4856321" y="4002762"/>
            <a:ext cx="3501509" cy="1814513"/>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Loyal customers represent the largest segment, followed by returning and new customers. Most repeat buyers are non-subscribers.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51109"/>
            <a:ext cx="8983266" cy="708779"/>
          </a:xfrm>
          <a:prstGeom prst="rect">
            <a:avLst/>
          </a:prstGeom>
          <a:noFill/>
          <a:ln/>
        </p:spPr>
        <p:txBody>
          <a:bodyPr wrap="none" lIns="0" tIns="0" rIns="0" bIns="0" rtlCol="0" anchor="t"/>
          <a:lstStyle/>
          <a:p>
            <a:pPr algn="l" indent="0" marL="0">
              <a:lnSpc>
                <a:spcPts val="5550"/>
              </a:lnSpc>
              <a:buNone/>
            </a:pPr>
            <a:r>
              <a:rPr lang="en-US" sz="4450" dirty="0">
                <a:solidFill>
                  <a:srgbClr val="3A3A3A"/>
                </a:solidFill>
                <a:latin typeface="Noto Serif Medium" pitchFamily="34" charset="0"/>
                <a:ea typeface="Noto Serif Medium" pitchFamily="34" charset="-122"/>
                <a:cs typeface="Noto Serif Medium" pitchFamily="34" charset="-120"/>
              </a:rPr>
              <a:t>Payment &amp; Shipping Preferences</a:t>
            </a:r>
            <a:endParaRPr lang="en-US" sz="4450" dirty="0"/>
          </a:p>
        </p:txBody>
      </p:sp>
      <p:sp>
        <p:nvSpPr>
          <p:cNvPr id="3" name="Text 1"/>
          <p:cNvSpPr/>
          <p:nvPr/>
        </p:nvSpPr>
        <p:spPr>
          <a:xfrm>
            <a:off x="1857256" y="3042999"/>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Credit Card</a:t>
            </a:r>
            <a:endParaRPr lang="en-US" sz="2200" dirty="0"/>
          </a:p>
        </p:txBody>
      </p:sp>
      <p:sp>
        <p:nvSpPr>
          <p:cNvPr id="4" name="Text 2"/>
          <p:cNvSpPr/>
          <p:nvPr/>
        </p:nvSpPr>
        <p:spPr>
          <a:xfrm>
            <a:off x="793790" y="3533418"/>
            <a:ext cx="3898702" cy="362903"/>
          </a:xfrm>
          <a:prstGeom prst="rect">
            <a:avLst/>
          </a:prstGeom>
          <a:noFill/>
          <a:ln/>
        </p:spPr>
        <p:txBody>
          <a:bodyPr wrap="none" lIns="0" tIns="0" rIns="0" bIns="0" rtlCol="0" anchor="t"/>
          <a:lstStyle/>
          <a:p>
            <a:pPr algn="r"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Dominant payment method</a:t>
            </a:r>
            <a:endParaRPr lang="en-US" sz="1750" dirty="0"/>
          </a:p>
        </p:txBody>
      </p:sp>
      <p:pic>
        <p:nvPicPr>
          <p:cNvPr id="5" name="Image 0" descr="preencoded.png">    </p:cNvPr>
          <p:cNvPicPr>
            <a:picLocks noChangeAspect="1"/>
          </p:cNvPicPr>
          <p:nvPr/>
        </p:nvPicPr>
        <p:blipFill>
          <a:blip r:embed="rId1"/>
          <a:stretch>
            <a:fillRect/>
          </a:stretch>
        </p:blipFill>
        <p:spPr>
          <a:xfrm>
            <a:off x="5032653" y="2413516"/>
            <a:ext cx="4564975" cy="4564975"/>
          </a:xfrm>
          <a:prstGeom prst="rect">
            <a:avLst/>
          </a:prstGeom>
        </p:spPr>
      </p:pic>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015633" y="3396377"/>
            <a:ext cx="339328" cy="339328"/>
          </a:xfrm>
          <a:prstGeom prst="rect">
            <a:avLst/>
          </a:prstGeom>
        </p:spPr>
      </p:pic>
      <p:sp>
        <p:nvSpPr>
          <p:cNvPr id="7" name="Text 3"/>
          <p:cNvSpPr/>
          <p:nvPr/>
        </p:nvSpPr>
        <p:spPr>
          <a:xfrm>
            <a:off x="9937790" y="304299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PayPal</a:t>
            </a:r>
            <a:endParaRPr lang="en-US" sz="2200" dirty="0"/>
          </a:p>
        </p:txBody>
      </p:sp>
      <p:sp>
        <p:nvSpPr>
          <p:cNvPr id="8" name="Text 4"/>
          <p:cNvSpPr/>
          <p:nvPr/>
        </p:nvSpPr>
        <p:spPr>
          <a:xfrm>
            <a:off x="9937790" y="3533418"/>
            <a:ext cx="3898821" cy="362903"/>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Second most popular</a:t>
            </a:r>
            <a:endParaRPr lang="en-US" sz="1750" dirty="0"/>
          </a:p>
        </p:txBody>
      </p:sp>
      <p:pic>
        <p:nvPicPr>
          <p:cNvPr id="9" name="Image 2" descr="preencoded.png">    </p:cNvPr>
          <p:cNvPicPr>
            <a:picLocks noChangeAspect="1"/>
          </p:cNvPicPr>
          <p:nvPr/>
        </p:nvPicPr>
        <p:blipFill>
          <a:blip r:embed="rId4"/>
          <a:stretch>
            <a:fillRect/>
          </a:stretch>
        </p:blipFill>
        <p:spPr>
          <a:xfrm>
            <a:off x="5032653" y="2413516"/>
            <a:ext cx="4564975" cy="4564975"/>
          </a:xfrm>
          <a:prstGeom prst="rect">
            <a:avLst/>
          </a:prstGeom>
        </p:spPr>
      </p:pic>
      <p:pic>
        <p:nvPicPr>
          <p:cNvPr id="10" name="Image 3"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275201" y="3396377"/>
            <a:ext cx="339328" cy="339328"/>
          </a:xfrm>
          <a:prstGeom prst="rect">
            <a:avLst/>
          </a:prstGeom>
        </p:spPr>
      </p:pic>
      <p:sp>
        <p:nvSpPr>
          <p:cNvPr id="11" name="Text 5"/>
          <p:cNvSpPr/>
          <p:nvPr/>
        </p:nvSpPr>
        <p:spPr>
          <a:xfrm>
            <a:off x="9937790" y="549556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Express Shipping</a:t>
            </a:r>
            <a:endParaRPr lang="en-US" sz="2200" dirty="0"/>
          </a:p>
        </p:txBody>
      </p:sp>
      <p:sp>
        <p:nvSpPr>
          <p:cNvPr id="12" name="Text 6"/>
          <p:cNvSpPr/>
          <p:nvPr/>
        </p:nvSpPr>
        <p:spPr>
          <a:xfrm>
            <a:off x="9937790" y="5985986"/>
            <a:ext cx="3898821" cy="362903"/>
          </a:xfrm>
          <a:prstGeom prst="rect">
            <a:avLst/>
          </a:prstGeom>
          <a:noFill/>
          <a:ln/>
        </p:spPr>
        <p:txBody>
          <a:bodyPr wrap="non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Highest performance</a:t>
            </a:r>
            <a:endParaRPr lang="en-US" sz="1750" dirty="0"/>
          </a:p>
        </p:txBody>
      </p:sp>
      <p:pic>
        <p:nvPicPr>
          <p:cNvPr id="13" name="Image 4" descr="preencoded.png">    </p:cNvPr>
          <p:cNvPicPr>
            <a:picLocks noChangeAspect="1"/>
          </p:cNvPicPr>
          <p:nvPr/>
        </p:nvPicPr>
        <p:blipFill>
          <a:blip r:embed="rId7"/>
          <a:stretch>
            <a:fillRect/>
          </a:stretch>
        </p:blipFill>
        <p:spPr>
          <a:xfrm>
            <a:off x="5032653" y="2413516"/>
            <a:ext cx="4564975" cy="4564975"/>
          </a:xfrm>
          <a:prstGeom prst="rect">
            <a:avLst/>
          </a:prstGeom>
        </p:spPr>
      </p:pic>
      <p:pic>
        <p:nvPicPr>
          <p:cNvPr id="14" name="Image 5"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275201" y="5655945"/>
            <a:ext cx="339328" cy="339328"/>
          </a:xfrm>
          <a:prstGeom prst="rect">
            <a:avLst/>
          </a:prstGeom>
        </p:spPr>
      </p:pic>
      <p:sp>
        <p:nvSpPr>
          <p:cNvPr id="15" name="Text 7"/>
          <p:cNvSpPr/>
          <p:nvPr/>
        </p:nvSpPr>
        <p:spPr>
          <a:xfrm>
            <a:off x="1857256" y="5495568"/>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Free Shipping</a:t>
            </a:r>
            <a:endParaRPr lang="en-US" sz="2200" dirty="0"/>
          </a:p>
        </p:txBody>
      </p:sp>
      <p:sp>
        <p:nvSpPr>
          <p:cNvPr id="16" name="Text 8"/>
          <p:cNvSpPr/>
          <p:nvPr/>
        </p:nvSpPr>
        <p:spPr>
          <a:xfrm>
            <a:off x="793790" y="5985986"/>
            <a:ext cx="3898702" cy="362903"/>
          </a:xfrm>
          <a:prstGeom prst="rect">
            <a:avLst/>
          </a:prstGeom>
          <a:noFill/>
          <a:ln/>
        </p:spPr>
        <p:txBody>
          <a:bodyPr wrap="none" lIns="0" tIns="0" rIns="0" bIns="0" rtlCol="0" anchor="t"/>
          <a:lstStyle/>
          <a:p>
            <a:pPr algn="r"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Customer preference</a:t>
            </a:r>
            <a:endParaRPr lang="en-US" sz="1750" dirty="0"/>
          </a:p>
        </p:txBody>
      </p:sp>
      <p:pic>
        <p:nvPicPr>
          <p:cNvPr id="17" name="Image 6" descr="preencoded.png">    </p:cNvPr>
          <p:cNvPicPr>
            <a:picLocks noChangeAspect="1"/>
          </p:cNvPicPr>
          <p:nvPr/>
        </p:nvPicPr>
        <p:blipFill>
          <a:blip r:embed="rId10"/>
          <a:stretch>
            <a:fillRect/>
          </a:stretch>
        </p:blipFill>
        <p:spPr>
          <a:xfrm>
            <a:off x="5032653" y="2413516"/>
            <a:ext cx="4564975" cy="4564975"/>
          </a:xfrm>
          <a:prstGeom prst="rect">
            <a:avLst/>
          </a:prstGeom>
        </p:spPr>
      </p:pic>
      <p:pic>
        <p:nvPicPr>
          <p:cNvPr id="18" name="Image 7" descr="preencoded.png">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6015633" y="5655945"/>
            <a:ext cx="339328" cy="33932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649730"/>
            <a:ext cx="7659886" cy="708779"/>
          </a:xfrm>
          <a:prstGeom prst="rect">
            <a:avLst/>
          </a:prstGeom>
          <a:noFill/>
          <a:ln/>
        </p:spPr>
        <p:txBody>
          <a:bodyPr wrap="none" lIns="0" tIns="0" rIns="0" bIns="0" rtlCol="0" anchor="t"/>
          <a:lstStyle/>
          <a:p>
            <a:pPr algn="l" indent="0" marL="0">
              <a:lnSpc>
                <a:spcPts val="5550"/>
              </a:lnSpc>
              <a:buNone/>
            </a:pPr>
            <a:r>
              <a:rPr lang="en-US" sz="4450" dirty="0">
                <a:solidFill>
                  <a:srgbClr val="3A3A3A"/>
                </a:solidFill>
                <a:latin typeface="Noto Serif Medium" pitchFamily="34" charset="0"/>
                <a:ea typeface="Noto Serif Medium" pitchFamily="34" charset="-122"/>
                <a:cs typeface="Noto Serif Medium" pitchFamily="34" charset="-120"/>
              </a:rPr>
              <a:t>Strategic Recommendations</a:t>
            </a:r>
            <a:endParaRPr lang="en-US" sz="4450" dirty="0"/>
          </a:p>
        </p:txBody>
      </p:sp>
      <p:sp>
        <p:nvSpPr>
          <p:cNvPr id="3" name="Shape 1"/>
          <p:cNvSpPr/>
          <p:nvPr/>
        </p:nvSpPr>
        <p:spPr>
          <a:xfrm>
            <a:off x="793790" y="2812137"/>
            <a:ext cx="510302" cy="510302"/>
          </a:xfrm>
          <a:prstGeom prst="roundRect">
            <a:avLst>
              <a:gd name="adj" fmla="val 18669"/>
            </a:avLst>
          </a:prstGeom>
          <a:solidFill>
            <a:srgbClr val="E6DED2">
              <a:alpha val="50000"/>
            </a:srgbClr>
          </a:solidFill>
          <a:ln w="7620">
            <a:solidFill>
              <a:srgbClr val="CCC4B8"/>
            </a:solidFill>
            <a:prstDash val="solid"/>
          </a:ln>
          <a:effectLst>
            <a:outerShdw sx="100000" sy="100000" kx="0" ky="0" algn="bl" rotWithShape="0" blurRad="0" dist="20320" dir="2700000">
              <a:srgbClr val="ccc4b8">
                <a:alpha val="100000"/>
              </a:srgbClr>
            </a:outerShdw>
          </a:effectLst>
        </p:spPr>
      </p:sp>
      <p:sp>
        <p:nvSpPr>
          <p:cNvPr id="4" name="Text 2"/>
          <p:cNvSpPr/>
          <p:nvPr/>
        </p:nvSpPr>
        <p:spPr>
          <a:xfrm>
            <a:off x="878860" y="285464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000000"/>
                </a:solidFill>
                <a:latin typeface="Noto Serif Medium" pitchFamily="34" charset="0"/>
                <a:ea typeface="Noto Serif Medium" pitchFamily="34" charset="-122"/>
                <a:cs typeface="Noto Serif Medium" pitchFamily="34" charset="-120"/>
              </a:rPr>
              <a:t>1</a:t>
            </a:r>
            <a:endParaRPr lang="en-US" sz="2650" dirty="0"/>
          </a:p>
        </p:txBody>
      </p:sp>
      <p:sp>
        <p:nvSpPr>
          <p:cNvPr id="5" name="Text 3"/>
          <p:cNvSpPr/>
          <p:nvPr/>
        </p:nvSpPr>
        <p:spPr>
          <a:xfrm>
            <a:off x="1530906" y="289000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Boost Subscriptions</a:t>
            </a:r>
            <a:endParaRPr lang="en-US" sz="2200" dirty="0"/>
          </a:p>
        </p:txBody>
      </p:sp>
      <p:sp>
        <p:nvSpPr>
          <p:cNvPr id="6" name="Text 4"/>
          <p:cNvSpPr/>
          <p:nvPr/>
        </p:nvSpPr>
        <p:spPr>
          <a:xfrm>
            <a:off x="1530906" y="3380423"/>
            <a:ext cx="5642491" cy="725805"/>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Offer loyalty rewards and exclusive previews to increase adoption among high-value customers.</a:t>
            </a:r>
            <a:endParaRPr lang="en-US" sz="1750" dirty="0"/>
          </a:p>
        </p:txBody>
      </p:sp>
      <p:sp>
        <p:nvSpPr>
          <p:cNvPr id="7" name="Shape 5"/>
          <p:cNvSpPr/>
          <p:nvPr/>
        </p:nvSpPr>
        <p:spPr>
          <a:xfrm>
            <a:off x="7456884" y="2812137"/>
            <a:ext cx="510302" cy="510302"/>
          </a:xfrm>
          <a:prstGeom prst="roundRect">
            <a:avLst>
              <a:gd name="adj" fmla="val 18669"/>
            </a:avLst>
          </a:prstGeom>
          <a:solidFill>
            <a:srgbClr val="E6DED2">
              <a:alpha val="50000"/>
            </a:srgbClr>
          </a:solidFill>
          <a:ln w="7620">
            <a:solidFill>
              <a:srgbClr val="CCC4B8"/>
            </a:solidFill>
            <a:prstDash val="solid"/>
          </a:ln>
          <a:effectLst>
            <a:outerShdw sx="100000" sy="100000" kx="0" ky="0" algn="bl" rotWithShape="0" blurRad="0" dist="20320" dir="2700000">
              <a:srgbClr val="ccc4b8">
                <a:alpha val="100000"/>
              </a:srgbClr>
            </a:outerShdw>
          </a:effectLst>
        </p:spPr>
      </p:sp>
      <p:sp>
        <p:nvSpPr>
          <p:cNvPr id="8" name="Text 6"/>
          <p:cNvSpPr/>
          <p:nvPr/>
        </p:nvSpPr>
        <p:spPr>
          <a:xfrm>
            <a:off x="7541955" y="285464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000000"/>
                </a:solidFill>
                <a:latin typeface="Noto Serif Medium" pitchFamily="34" charset="0"/>
                <a:ea typeface="Noto Serif Medium" pitchFamily="34" charset="-122"/>
                <a:cs typeface="Noto Serif Medium" pitchFamily="34" charset="-120"/>
              </a:rPr>
              <a:t>2</a:t>
            </a:r>
            <a:endParaRPr lang="en-US" sz="2650" dirty="0"/>
          </a:p>
        </p:txBody>
      </p:sp>
      <p:sp>
        <p:nvSpPr>
          <p:cNvPr id="9" name="Text 7"/>
          <p:cNvSpPr/>
          <p:nvPr/>
        </p:nvSpPr>
        <p:spPr>
          <a:xfrm>
            <a:off x="8194000" y="289000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Seasonal Campaigns</a:t>
            </a:r>
            <a:endParaRPr lang="en-US" sz="2200" dirty="0"/>
          </a:p>
        </p:txBody>
      </p:sp>
      <p:sp>
        <p:nvSpPr>
          <p:cNvPr id="10" name="Text 8"/>
          <p:cNvSpPr/>
          <p:nvPr/>
        </p:nvSpPr>
        <p:spPr>
          <a:xfrm>
            <a:off x="8194000" y="3380423"/>
            <a:ext cx="5642610" cy="1088708"/>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Focus marketing on Fall and Spring peaks. Run clearance offers during Summer to balance revenue.</a:t>
            </a:r>
            <a:endParaRPr lang="en-US" sz="1750" dirty="0"/>
          </a:p>
        </p:txBody>
      </p:sp>
      <p:sp>
        <p:nvSpPr>
          <p:cNvPr id="11" name="Shape 9"/>
          <p:cNvSpPr/>
          <p:nvPr/>
        </p:nvSpPr>
        <p:spPr>
          <a:xfrm>
            <a:off x="793790" y="4922758"/>
            <a:ext cx="510302" cy="510302"/>
          </a:xfrm>
          <a:prstGeom prst="roundRect">
            <a:avLst>
              <a:gd name="adj" fmla="val 18669"/>
            </a:avLst>
          </a:prstGeom>
          <a:solidFill>
            <a:srgbClr val="E6DED2">
              <a:alpha val="50000"/>
            </a:srgbClr>
          </a:solidFill>
          <a:ln w="7620">
            <a:solidFill>
              <a:srgbClr val="CCC4B8"/>
            </a:solidFill>
            <a:prstDash val="solid"/>
          </a:ln>
          <a:effectLst>
            <a:outerShdw sx="100000" sy="100000" kx="0" ky="0" algn="bl" rotWithShape="0" blurRad="0" dist="20320" dir="2700000">
              <a:srgbClr val="ccc4b8">
                <a:alpha val="100000"/>
              </a:srgbClr>
            </a:outerShdw>
          </a:effectLst>
        </p:spPr>
      </p:sp>
      <p:sp>
        <p:nvSpPr>
          <p:cNvPr id="12" name="Text 10"/>
          <p:cNvSpPr/>
          <p:nvPr/>
        </p:nvSpPr>
        <p:spPr>
          <a:xfrm>
            <a:off x="878860" y="496526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000000"/>
                </a:solidFill>
                <a:latin typeface="Noto Serif Medium" pitchFamily="34" charset="0"/>
                <a:ea typeface="Noto Serif Medium" pitchFamily="34" charset="-122"/>
                <a:cs typeface="Noto Serif Medium" pitchFamily="34" charset="-120"/>
              </a:rPr>
              <a:t>3</a:t>
            </a:r>
            <a:endParaRPr lang="en-US" sz="2650" dirty="0"/>
          </a:p>
        </p:txBody>
      </p:sp>
      <p:sp>
        <p:nvSpPr>
          <p:cNvPr id="13" name="Text 11"/>
          <p:cNvSpPr/>
          <p:nvPr/>
        </p:nvSpPr>
        <p:spPr>
          <a:xfrm>
            <a:off x="1530906" y="5000625"/>
            <a:ext cx="3136702" cy="354330"/>
          </a:xfrm>
          <a:prstGeom prst="rect">
            <a:avLst/>
          </a:prstGeom>
          <a:noFill/>
          <a:ln/>
        </p:spPr>
        <p:txBody>
          <a:bodyPr wrap="none" lIns="0" tIns="0" rIns="0" bIns="0" rtlCol="0" anchor="t"/>
          <a:lstStyle/>
          <a:p>
            <a:pPr algn="l"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Expand Top Categories</a:t>
            </a:r>
            <a:endParaRPr lang="en-US" sz="2200" dirty="0"/>
          </a:p>
        </p:txBody>
      </p:sp>
      <p:sp>
        <p:nvSpPr>
          <p:cNvPr id="14" name="Text 12"/>
          <p:cNvSpPr/>
          <p:nvPr/>
        </p:nvSpPr>
        <p:spPr>
          <a:xfrm>
            <a:off x="1530906" y="5491043"/>
            <a:ext cx="5642491" cy="1088708"/>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Introduce premium Clothing and Accessories lines. Cross-sell Footwear and Outerwear through recommendations.</a:t>
            </a:r>
            <a:endParaRPr lang="en-US" sz="1750" dirty="0"/>
          </a:p>
        </p:txBody>
      </p:sp>
      <p:sp>
        <p:nvSpPr>
          <p:cNvPr id="15" name="Shape 13"/>
          <p:cNvSpPr/>
          <p:nvPr/>
        </p:nvSpPr>
        <p:spPr>
          <a:xfrm>
            <a:off x="7456884" y="4922758"/>
            <a:ext cx="510302" cy="510302"/>
          </a:xfrm>
          <a:prstGeom prst="roundRect">
            <a:avLst>
              <a:gd name="adj" fmla="val 18669"/>
            </a:avLst>
          </a:prstGeom>
          <a:solidFill>
            <a:srgbClr val="E6DED2">
              <a:alpha val="50000"/>
            </a:srgbClr>
          </a:solidFill>
          <a:ln w="7620">
            <a:solidFill>
              <a:srgbClr val="CCC4B8"/>
            </a:solidFill>
            <a:prstDash val="solid"/>
          </a:ln>
          <a:effectLst>
            <a:outerShdw sx="100000" sy="100000" kx="0" ky="0" algn="bl" rotWithShape="0" blurRad="0" dist="20320" dir="2700000">
              <a:srgbClr val="ccc4b8">
                <a:alpha val="100000"/>
              </a:srgbClr>
            </a:outerShdw>
          </a:effectLst>
        </p:spPr>
      </p:sp>
      <p:sp>
        <p:nvSpPr>
          <p:cNvPr id="16" name="Text 14"/>
          <p:cNvSpPr/>
          <p:nvPr/>
        </p:nvSpPr>
        <p:spPr>
          <a:xfrm>
            <a:off x="7541955" y="496526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000000"/>
                </a:solidFill>
                <a:latin typeface="Noto Serif Medium" pitchFamily="34" charset="0"/>
                <a:ea typeface="Noto Serif Medium" pitchFamily="34" charset="-122"/>
                <a:cs typeface="Noto Serif Medium" pitchFamily="34" charset="-120"/>
              </a:rPr>
              <a:t>4</a:t>
            </a:r>
            <a:endParaRPr lang="en-US" sz="2650" dirty="0"/>
          </a:p>
        </p:txBody>
      </p:sp>
      <p:sp>
        <p:nvSpPr>
          <p:cNvPr id="17" name="Text 15"/>
          <p:cNvSpPr/>
          <p:nvPr/>
        </p:nvSpPr>
        <p:spPr>
          <a:xfrm>
            <a:off x="8194000" y="500062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Enhance Experience</a:t>
            </a:r>
            <a:endParaRPr lang="en-US" sz="2200" dirty="0"/>
          </a:p>
        </p:txBody>
      </p:sp>
      <p:sp>
        <p:nvSpPr>
          <p:cNvPr id="18" name="Text 16"/>
          <p:cNvSpPr/>
          <p:nvPr/>
        </p:nvSpPr>
        <p:spPr>
          <a:xfrm>
            <a:off x="8194000" y="5491043"/>
            <a:ext cx="5642610" cy="725805"/>
          </a:xfrm>
          <a:prstGeom prst="rect">
            <a:avLst/>
          </a:prstGeom>
          <a:noFill/>
          <a:ln/>
        </p:spPr>
        <p:txBody>
          <a:bodyPr wrap="square" lIns="0" tIns="0" rIns="0" bIns="0" rtlCol="0" anchor="t"/>
          <a:lstStyle/>
          <a:p>
            <a:pPr algn="l" indent="0" marL="0">
              <a:lnSpc>
                <a:spcPts val="2850"/>
              </a:lnSpc>
              <a:buNone/>
            </a:pPr>
            <a:r>
              <a:rPr lang="en-US" sz="1750" dirty="0">
                <a:solidFill>
                  <a:srgbClr val="4C4C4C"/>
                </a:solidFill>
                <a:latin typeface="Noto Serif" pitchFamily="34" charset="0"/>
                <a:ea typeface="Noto Serif" pitchFamily="34" charset="-122"/>
                <a:cs typeface="Noto Serif" pitchFamily="34" charset="-120"/>
              </a:rPr>
              <a:t>Improve product quality, delivery speed, and return policies to boost satisfaction ratings.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21638" y="566976"/>
            <a:ext cx="7831336" cy="644366"/>
          </a:xfrm>
          <a:prstGeom prst="rect">
            <a:avLst/>
          </a:prstGeom>
          <a:noFill/>
          <a:ln/>
        </p:spPr>
        <p:txBody>
          <a:bodyPr wrap="none" lIns="0" tIns="0" rIns="0" bIns="0" rtlCol="0" anchor="t"/>
          <a:lstStyle/>
          <a:p>
            <a:pPr algn="l" indent="0" marL="0">
              <a:lnSpc>
                <a:spcPts val="5050"/>
              </a:lnSpc>
              <a:buNone/>
            </a:pPr>
            <a:r>
              <a:rPr lang="en-US" sz="4050" dirty="0">
                <a:solidFill>
                  <a:srgbClr val="3A3A3A"/>
                </a:solidFill>
                <a:latin typeface="Noto Serif Medium" pitchFamily="34" charset="0"/>
                <a:ea typeface="Noto Serif Medium" pitchFamily="34" charset="-122"/>
                <a:cs typeface="Noto Serif Medium" pitchFamily="34" charset="-120"/>
              </a:rPr>
              <a:t>Power BI Dashboard Highlights</a:t>
            </a:r>
            <a:endParaRPr lang="en-US" sz="4050" dirty="0"/>
          </a:p>
        </p:txBody>
      </p:sp>
      <p:sp>
        <p:nvSpPr>
          <p:cNvPr id="3" name="Text 1"/>
          <p:cNvSpPr/>
          <p:nvPr/>
        </p:nvSpPr>
        <p:spPr>
          <a:xfrm>
            <a:off x="721638" y="1726644"/>
            <a:ext cx="2577584" cy="322183"/>
          </a:xfrm>
          <a:prstGeom prst="rect">
            <a:avLst/>
          </a:prstGeom>
          <a:noFill/>
          <a:ln/>
        </p:spPr>
        <p:txBody>
          <a:bodyPr wrap="none" lIns="0" tIns="0" rIns="0" bIns="0" rtlCol="0" anchor="t"/>
          <a:lstStyle/>
          <a:p>
            <a:pPr algn="l" indent="0" marL="0">
              <a:lnSpc>
                <a:spcPts val="2500"/>
              </a:lnSpc>
              <a:buNone/>
            </a:pPr>
            <a:r>
              <a:rPr lang="en-US" sz="2000" dirty="0">
                <a:solidFill>
                  <a:srgbClr val="3A3A3A"/>
                </a:solidFill>
                <a:latin typeface="Noto Serif Medium" pitchFamily="34" charset="0"/>
                <a:ea typeface="Noto Serif Medium" pitchFamily="34" charset="-122"/>
                <a:cs typeface="Noto Serif Medium" pitchFamily="34" charset="-120"/>
              </a:rPr>
              <a:t>Visual Components</a:t>
            </a:r>
            <a:endParaRPr lang="en-US" sz="2000" dirty="0"/>
          </a:p>
        </p:txBody>
      </p:sp>
      <p:sp>
        <p:nvSpPr>
          <p:cNvPr id="4" name="Text 2"/>
          <p:cNvSpPr/>
          <p:nvPr/>
        </p:nvSpPr>
        <p:spPr>
          <a:xfrm>
            <a:off x="721638" y="2254925"/>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4C4C4C"/>
                </a:solidFill>
                <a:latin typeface="Noto Serif" pitchFamily="34" charset="0"/>
                <a:ea typeface="Noto Serif" pitchFamily="34" charset="-122"/>
                <a:cs typeface="Noto Serif" pitchFamily="34" charset="-120"/>
              </a:rPr>
              <a:t>Revenue by Category</a:t>
            </a:r>
            <a:endParaRPr lang="en-US" sz="1600" dirty="0"/>
          </a:p>
        </p:txBody>
      </p:sp>
      <p:sp>
        <p:nvSpPr>
          <p:cNvPr id="5" name="Text 3"/>
          <p:cNvSpPr/>
          <p:nvPr/>
        </p:nvSpPr>
        <p:spPr>
          <a:xfrm>
            <a:off x="721638" y="2656999"/>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4C4C4C"/>
                </a:solidFill>
                <a:latin typeface="Noto Serif" pitchFamily="34" charset="0"/>
                <a:ea typeface="Noto Serif" pitchFamily="34" charset="-122"/>
                <a:cs typeface="Noto Serif" pitchFamily="34" charset="-120"/>
              </a:rPr>
              <a:t>Revenue by Season</a:t>
            </a:r>
            <a:endParaRPr lang="en-US" sz="1600" dirty="0"/>
          </a:p>
        </p:txBody>
      </p:sp>
      <p:sp>
        <p:nvSpPr>
          <p:cNvPr id="6" name="Text 4"/>
          <p:cNvSpPr/>
          <p:nvPr/>
        </p:nvSpPr>
        <p:spPr>
          <a:xfrm>
            <a:off x="721638" y="3059073"/>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4C4C4C"/>
                </a:solidFill>
                <a:latin typeface="Noto Serif" pitchFamily="34" charset="0"/>
                <a:ea typeface="Noto Serif" pitchFamily="34" charset="-122"/>
                <a:cs typeface="Noto Serif" pitchFamily="34" charset="-120"/>
              </a:rPr>
              <a:t>Sales by Category</a:t>
            </a:r>
            <a:endParaRPr lang="en-US" sz="1600" dirty="0"/>
          </a:p>
        </p:txBody>
      </p:sp>
      <p:sp>
        <p:nvSpPr>
          <p:cNvPr id="7" name="Text 5"/>
          <p:cNvSpPr/>
          <p:nvPr/>
        </p:nvSpPr>
        <p:spPr>
          <a:xfrm>
            <a:off x="721638" y="3461147"/>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4C4C4C"/>
                </a:solidFill>
                <a:latin typeface="Noto Serif" pitchFamily="34" charset="0"/>
                <a:ea typeface="Noto Serif" pitchFamily="34" charset="-122"/>
                <a:cs typeface="Noto Serif" pitchFamily="34" charset="-120"/>
              </a:rPr>
              <a:t>Subscription Distribution</a:t>
            </a:r>
            <a:endParaRPr lang="en-US" sz="1600" dirty="0"/>
          </a:p>
        </p:txBody>
      </p:sp>
      <p:sp>
        <p:nvSpPr>
          <p:cNvPr id="8" name="Text 6"/>
          <p:cNvSpPr/>
          <p:nvPr/>
        </p:nvSpPr>
        <p:spPr>
          <a:xfrm>
            <a:off x="721638" y="3863221"/>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4C4C4C"/>
                </a:solidFill>
                <a:latin typeface="Noto Serif" pitchFamily="34" charset="0"/>
                <a:ea typeface="Noto Serif" pitchFamily="34" charset="-122"/>
                <a:cs typeface="Noto Serif" pitchFamily="34" charset="-120"/>
              </a:rPr>
              <a:t>Payment Method Analysis</a:t>
            </a:r>
            <a:endParaRPr lang="en-US" sz="1600" dirty="0"/>
          </a:p>
        </p:txBody>
      </p:sp>
      <p:sp>
        <p:nvSpPr>
          <p:cNvPr id="9" name="Text 7"/>
          <p:cNvSpPr/>
          <p:nvPr/>
        </p:nvSpPr>
        <p:spPr>
          <a:xfrm>
            <a:off x="721638" y="4265295"/>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4C4C4C"/>
                </a:solidFill>
                <a:latin typeface="Noto Serif" pitchFamily="34" charset="0"/>
                <a:ea typeface="Noto Serif" pitchFamily="34" charset="-122"/>
                <a:cs typeface="Noto Serif" pitchFamily="34" charset="-120"/>
              </a:rPr>
              <a:t>Gender-based Sales</a:t>
            </a:r>
            <a:endParaRPr lang="en-US" sz="1600" dirty="0"/>
          </a:p>
        </p:txBody>
      </p:sp>
      <p:sp>
        <p:nvSpPr>
          <p:cNvPr id="10" name="Text 8"/>
          <p:cNvSpPr/>
          <p:nvPr/>
        </p:nvSpPr>
        <p:spPr>
          <a:xfrm>
            <a:off x="721638" y="4667369"/>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dirty="0">
                <a:solidFill>
                  <a:srgbClr val="4C4C4C"/>
                </a:solidFill>
                <a:latin typeface="Noto Serif" pitchFamily="34" charset="0"/>
                <a:ea typeface="Noto Serif" pitchFamily="34" charset="-122"/>
                <a:cs typeface="Noto Serif" pitchFamily="34" charset="-120"/>
              </a:rPr>
              <a:t>Shipping Preferences</a:t>
            </a:r>
            <a:endParaRPr lang="en-US" sz="1600" dirty="0"/>
          </a:p>
        </p:txBody>
      </p:sp>
      <p:pic>
        <p:nvPicPr>
          <p:cNvPr id="11" name="Image 0" descr="preencoded.png">    </p:cNvPr>
          <p:cNvPicPr>
            <a:picLocks noChangeAspect="1"/>
          </p:cNvPicPr>
          <p:nvPr/>
        </p:nvPicPr>
        <p:blipFill>
          <a:blip r:embed="rId1"/>
          <a:stretch>
            <a:fillRect/>
          </a:stretch>
        </p:blipFill>
        <p:spPr>
          <a:xfrm>
            <a:off x="7574280" y="1752481"/>
            <a:ext cx="6342102" cy="634210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2025-11-10T18:16:54Z</dcterms:created>
  <dcterms:modified xsi:type="dcterms:W3CDTF">2025-11-10T18:16:54Z</dcterms:modified>
</cp:coreProperties>
</file>